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16"/>
  </p:notesMasterIdLst>
  <p:sldIdLst>
    <p:sldId id="259" r:id="rId2"/>
    <p:sldId id="263" r:id="rId3"/>
    <p:sldId id="265" r:id="rId4"/>
    <p:sldId id="266" r:id="rId5"/>
    <p:sldId id="258" r:id="rId6"/>
    <p:sldId id="261" r:id="rId7"/>
    <p:sldId id="256" r:id="rId8"/>
    <p:sldId id="267" r:id="rId9"/>
    <p:sldId id="268" r:id="rId10"/>
    <p:sldId id="269" r:id="rId11"/>
    <p:sldId id="270" r:id="rId12"/>
    <p:sldId id="271" r:id="rId13"/>
    <p:sldId id="274" r:id="rId14"/>
    <p:sldId id="262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5BD4"/>
    <a:srgbClr val="E600AA"/>
    <a:srgbClr val="FEE2F7"/>
    <a:srgbClr val="FF33CC"/>
    <a:srgbClr val="FDC7EF"/>
    <a:srgbClr val="89E0FF"/>
    <a:srgbClr val="FBA3E4"/>
    <a:srgbClr val="F1B7FF"/>
    <a:srgbClr val="A162D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النمط المتوس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0893" autoAdjust="0"/>
  </p:normalViewPr>
  <p:slideViewPr>
    <p:cSldViewPr>
      <p:cViewPr varScale="1">
        <p:scale>
          <a:sx n="68" d="100"/>
          <a:sy n="68" d="100"/>
        </p:scale>
        <p:origin x="-12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06BA40-9F08-48A4-BE1D-21BAFE94F971}" type="doc">
      <dgm:prSet loTypeId="urn:microsoft.com/office/officeart/2005/8/layout/hList7" loCatId="list" qsTypeId="urn:microsoft.com/office/officeart/2005/8/quickstyle/3d3" qsCatId="3D" csTypeId="urn:microsoft.com/office/officeart/2005/8/colors/accent2_5" csCatId="accent2" phldr="1"/>
      <dgm:spPr/>
    </dgm:pt>
    <dgm:pt modelId="{0975B996-2DC6-40DC-A884-63862B44B7E2}">
      <dgm:prSet phldrT="[نص]" custT="1"/>
      <dgm:spPr>
        <a:solidFill>
          <a:srgbClr val="FFE5FF"/>
        </a:solidFill>
      </dgm:spPr>
      <dgm:t>
        <a:bodyPr/>
        <a:lstStyle/>
        <a:p>
          <a:pPr rtl="1"/>
          <a:r>
            <a:rPr lang="ar-SA" sz="32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دخول </a:t>
          </a:r>
        </a:p>
        <a:p>
          <a:pPr rtl="1"/>
          <a:r>
            <a:rPr lang="ar-SA" sz="32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اللام المكسورة </a:t>
          </a:r>
        </a:p>
        <a:p>
          <a:pPr rtl="1"/>
          <a:r>
            <a:rPr lang="ar-SA" sz="3200" b="1" dirty="0" smtClean="0">
              <a:ln w="1905"/>
              <a:solidFill>
                <a:srgbClr val="FF33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على الكلمات المبدوءة </a:t>
          </a:r>
          <a:r>
            <a:rPr lang="ar-SA" sz="3200" b="1" dirty="0" err="1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بأل</a:t>
          </a:r>
          <a:endParaRPr lang="ar-SA" sz="3200" b="1" dirty="0">
            <a:solidFill>
              <a:schemeClr val="tx1"/>
            </a:solidFill>
          </a:endParaRPr>
        </a:p>
      </dgm:t>
    </dgm:pt>
    <dgm:pt modelId="{1F654FC9-0A8A-4F8E-89F7-B69726782D91}" type="parTrans" cxnId="{D9CCE508-E68E-4B0D-9617-23A6174028C4}">
      <dgm:prSet/>
      <dgm:spPr/>
      <dgm:t>
        <a:bodyPr/>
        <a:lstStyle/>
        <a:p>
          <a:pPr rtl="1"/>
          <a:endParaRPr lang="ar-SA"/>
        </a:p>
      </dgm:t>
    </dgm:pt>
    <dgm:pt modelId="{802737DF-A9C5-4E2C-8E56-1E62A113604A}" type="sibTrans" cxnId="{D9CCE508-E68E-4B0D-9617-23A6174028C4}">
      <dgm:prSet/>
      <dgm:spPr/>
      <dgm:t>
        <a:bodyPr/>
        <a:lstStyle/>
        <a:p>
          <a:pPr rtl="1"/>
          <a:endParaRPr lang="ar-SA"/>
        </a:p>
      </dgm:t>
    </dgm:pt>
    <dgm:pt modelId="{F2E73834-4DFE-4CF0-8311-67B939BD1334}">
      <dgm:prSet phldrT="[نص]" custT="1"/>
      <dgm:spPr>
        <a:solidFill>
          <a:srgbClr val="FF33CC">
            <a:alpha val="70000"/>
          </a:srgbClr>
        </a:solidFill>
      </dgm:spPr>
      <dgm:t>
        <a:bodyPr/>
        <a:lstStyle/>
        <a:p>
          <a:pPr rtl="1"/>
          <a:r>
            <a:rPr lang="ar-SA" sz="3600" b="1" dirty="0" smtClean="0">
              <a:solidFill>
                <a:schemeClr val="tx1"/>
              </a:solidFill>
              <a:cs typeface="PT Bold Heading" pitchFamily="2" charset="-78"/>
            </a:rPr>
            <a:t>الظاهرة</a:t>
          </a:r>
        </a:p>
        <a:p>
          <a:pPr rtl="1"/>
          <a:r>
            <a:rPr lang="ar-SA" sz="3600" b="1" dirty="0" smtClean="0">
              <a:solidFill>
                <a:schemeClr val="tx1"/>
              </a:solidFill>
              <a:cs typeface="PT Bold Heading" pitchFamily="2" charset="-78"/>
            </a:rPr>
            <a:t>الإملائية</a:t>
          </a:r>
          <a:endParaRPr lang="ar-SA" sz="3600" b="1" dirty="0">
            <a:solidFill>
              <a:schemeClr val="tx1"/>
            </a:solidFill>
            <a:cs typeface="PT Bold Heading" pitchFamily="2" charset="-78"/>
          </a:endParaRPr>
        </a:p>
      </dgm:t>
    </dgm:pt>
    <dgm:pt modelId="{0E51320C-BD80-42FC-A57F-213B6BF191CF}" type="parTrans" cxnId="{E15EF481-9309-4698-A996-983C35C5D98D}">
      <dgm:prSet/>
      <dgm:spPr/>
      <dgm:t>
        <a:bodyPr/>
        <a:lstStyle/>
        <a:p>
          <a:pPr rtl="1"/>
          <a:endParaRPr lang="ar-SA"/>
        </a:p>
      </dgm:t>
    </dgm:pt>
    <dgm:pt modelId="{EB760D54-7230-4B4F-B911-6C9BCEC58A51}" type="sibTrans" cxnId="{E15EF481-9309-4698-A996-983C35C5D98D}">
      <dgm:prSet/>
      <dgm:spPr/>
      <dgm:t>
        <a:bodyPr/>
        <a:lstStyle/>
        <a:p>
          <a:pPr rtl="1"/>
          <a:endParaRPr lang="ar-SA"/>
        </a:p>
      </dgm:t>
    </dgm:pt>
    <dgm:pt modelId="{9B67369A-0F8C-4ECB-9828-6EEDE66B63E0}">
      <dgm:prSet phldrT="[نص]" custT="1"/>
      <dgm:spPr>
        <a:solidFill>
          <a:srgbClr val="F1B7FF"/>
        </a:solidFill>
      </dgm:spPr>
      <dgm:t>
        <a:bodyPr/>
        <a:lstStyle/>
        <a:p>
          <a:pPr rtl="1"/>
          <a:r>
            <a:rPr lang="ar-SA" sz="4000" b="1" dirty="0" smtClean="0">
              <a:solidFill>
                <a:schemeClr val="tx1"/>
              </a:solidFill>
              <a:cs typeface="PT Bold Heading" pitchFamily="2" charset="-78"/>
            </a:rPr>
            <a:t>وحدة</a:t>
          </a:r>
        </a:p>
        <a:p>
          <a:pPr rtl="1"/>
          <a:r>
            <a:rPr lang="ar-SA" sz="4000" b="1" dirty="0" smtClean="0">
              <a:solidFill>
                <a:schemeClr val="tx1"/>
              </a:solidFill>
              <a:cs typeface="PT Bold Heading" pitchFamily="2" charset="-78"/>
            </a:rPr>
            <a:t>العيد</a:t>
          </a:r>
          <a:endParaRPr lang="ar-SA" sz="4000" b="1" dirty="0">
            <a:solidFill>
              <a:schemeClr val="tx1"/>
            </a:solidFill>
            <a:cs typeface="PT Bold Heading" pitchFamily="2" charset="-78"/>
          </a:endParaRPr>
        </a:p>
      </dgm:t>
    </dgm:pt>
    <dgm:pt modelId="{89C9F947-4DC0-4D68-ABF5-63D6E603D150}" type="parTrans" cxnId="{52ADF418-34F9-47C3-B7C9-6AF3C8BFCDE0}">
      <dgm:prSet/>
      <dgm:spPr/>
      <dgm:t>
        <a:bodyPr/>
        <a:lstStyle/>
        <a:p>
          <a:pPr rtl="1"/>
          <a:endParaRPr lang="ar-SA"/>
        </a:p>
      </dgm:t>
    </dgm:pt>
    <dgm:pt modelId="{5229E07E-7535-47FF-8E3C-550870D2E642}" type="sibTrans" cxnId="{52ADF418-34F9-47C3-B7C9-6AF3C8BFCDE0}">
      <dgm:prSet/>
      <dgm:spPr/>
      <dgm:t>
        <a:bodyPr/>
        <a:lstStyle/>
        <a:p>
          <a:pPr rtl="1"/>
          <a:endParaRPr lang="ar-SA"/>
        </a:p>
      </dgm:t>
    </dgm:pt>
    <dgm:pt modelId="{07EEDE5E-6FF0-438A-AEEE-4E18C339DE35}" type="pres">
      <dgm:prSet presAssocID="{0306BA40-9F08-48A4-BE1D-21BAFE94F971}" presName="Name0" presStyleCnt="0">
        <dgm:presLayoutVars>
          <dgm:dir/>
          <dgm:resizeHandles val="exact"/>
        </dgm:presLayoutVars>
      </dgm:prSet>
      <dgm:spPr/>
    </dgm:pt>
    <dgm:pt modelId="{C6345738-9DD5-4DE2-99FE-9220BCE80264}" type="pres">
      <dgm:prSet presAssocID="{0306BA40-9F08-48A4-BE1D-21BAFE94F971}" presName="fgShape" presStyleLbl="fgShp" presStyleIdx="0" presStyleCnt="1" custScaleY="58233" custLinFactY="-177510" custLinFactNeighborX="-2353" custLinFactNeighborY="-200000"/>
      <dgm:spPr>
        <a:solidFill>
          <a:schemeClr val="bg1"/>
        </a:solidFill>
        <a:ln w="19050">
          <a:solidFill>
            <a:schemeClr val="tx1"/>
          </a:solidFill>
        </a:ln>
      </dgm:spPr>
    </dgm:pt>
    <dgm:pt modelId="{199F17A0-917A-472A-8896-034B7970E12E}" type="pres">
      <dgm:prSet presAssocID="{0306BA40-9F08-48A4-BE1D-21BAFE94F971}" presName="linComp" presStyleCnt="0"/>
      <dgm:spPr/>
    </dgm:pt>
    <dgm:pt modelId="{A59D7542-9849-48EB-8894-886D5980FD73}" type="pres">
      <dgm:prSet presAssocID="{0975B996-2DC6-40DC-A884-63862B44B7E2}" presName="compNode" presStyleCnt="0"/>
      <dgm:spPr/>
    </dgm:pt>
    <dgm:pt modelId="{9E5C3018-C5F1-4E1F-A1BC-88293005181D}" type="pres">
      <dgm:prSet presAssocID="{0975B996-2DC6-40DC-A884-63862B44B7E2}" presName="bkgdShap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1CF14815-CAB7-401F-9A67-94E168EAAEE5}" type="pres">
      <dgm:prSet presAssocID="{0975B996-2DC6-40DC-A884-63862B44B7E2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A7D7A9D-91D6-4988-902B-762B927A5489}" type="pres">
      <dgm:prSet presAssocID="{0975B996-2DC6-40DC-A884-63862B44B7E2}" presName="invisiNode" presStyleLbl="node1" presStyleIdx="0" presStyleCnt="3"/>
      <dgm:spPr/>
    </dgm:pt>
    <dgm:pt modelId="{49755B59-B726-4709-B47A-23F43B648FBB}" type="pres">
      <dgm:prSet presAssocID="{0975B996-2DC6-40DC-A884-63862B44B7E2}" presName="imagNode" presStyleLbl="fgImgPlace1" presStyleIdx="0" presStyleCnt="3" custScaleX="98214" custScaleY="44053" custLinFactNeighborX="-1442" custLinFactNeighborY="-21301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82FF199-58C7-4E2F-9106-0F8EF5C354B7}" type="pres">
      <dgm:prSet presAssocID="{802737DF-A9C5-4E2C-8E56-1E62A113604A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A36E075D-7CC3-4EDB-BDDD-C3AFFFCAC543}" type="pres">
      <dgm:prSet presAssocID="{F2E73834-4DFE-4CF0-8311-67B939BD1334}" presName="compNode" presStyleCnt="0"/>
      <dgm:spPr/>
    </dgm:pt>
    <dgm:pt modelId="{A635D137-8D2D-4167-912A-7328370E6652}" type="pres">
      <dgm:prSet presAssocID="{F2E73834-4DFE-4CF0-8311-67B939BD1334}" presName="bkgdShape" presStyleLbl="node1" presStyleIdx="1" presStyleCnt="3" custLinFactNeighborX="-801"/>
      <dgm:spPr/>
      <dgm:t>
        <a:bodyPr/>
        <a:lstStyle/>
        <a:p>
          <a:pPr rtl="1"/>
          <a:endParaRPr lang="ar-SA"/>
        </a:p>
      </dgm:t>
    </dgm:pt>
    <dgm:pt modelId="{A08F9B21-01AB-406D-AFDA-DE20CA5B7E05}" type="pres">
      <dgm:prSet presAssocID="{F2E73834-4DFE-4CF0-8311-67B939BD1334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092BCB2-6907-4A68-81ED-F60D0A385EF5}" type="pres">
      <dgm:prSet presAssocID="{F2E73834-4DFE-4CF0-8311-67B939BD1334}" presName="invisiNode" presStyleLbl="node1" presStyleIdx="1" presStyleCnt="3"/>
      <dgm:spPr/>
    </dgm:pt>
    <dgm:pt modelId="{B9B3CE3D-298F-4AE3-B8A6-258BD5307681}" type="pres">
      <dgm:prSet presAssocID="{F2E73834-4DFE-4CF0-8311-67B939BD1334}" presName="imagNode" presStyleLbl="fgImgPlace1" presStyleIdx="1" presStyleCnt="3" custScaleX="99982" custScaleY="44053" custLinFactNeighborX="-2471" custLinFactNeighborY="-21301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B7E6228-BA7F-46ED-9A29-429A2CA6C4CC}" type="pres">
      <dgm:prSet presAssocID="{EB760D54-7230-4B4F-B911-6C9BCEC58A51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E1643A66-6F18-4A65-83FC-8B690963E390}" type="pres">
      <dgm:prSet presAssocID="{9B67369A-0F8C-4ECB-9828-6EEDE66B63E0}" presName="compNode" presStyleCnt="0"/>
      <dgm:spPr/>
    </dgm:pt>
    <dgm:pt modelId="{84575DB8-04AB-44E6-A0BA-8777AF3EB244}" type="pres">
      <dgm:prSet presAssocID="{9B67369A-0F8C-4ECB-9828-6EEDE66B63E0}" presName="bkgdShape" presStyleLbl="node1" presStyleIdx="2" presStyleCnt="3" custLinFactNeighborX="-1042" custLinFactNeighborY="-15663"/>
      <dgm:spPr/>
      <dgm:t>
        <a:bodyPr/>
        <a:lstStyle/>
        <a:p>
          <a:pPr rtl="1"/>
          <a:endParaRPr lang="ar-SA"/>
        </a:p>
      </dgm:t>
    </dgm:pt>
    <dgm:pt modelId="{611F51AF-2D9B-4836-AE02-4D39E676520D}" type="pres">
      <dgm:prSet presAssocID="{9B67369A-0F8C-4ECB-9828-6EEDE66B63E0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B0F6BB4-29CF-4893-AAAF-0B941F07F798}" type="pres">
      <dgm:prSet presAssocID="{9B67369A-0F8C-4ECB-9828-6EEDE66B63E0}" presName="invisiNode" presStyleLbl="node1" presStyleIdx="2" presStyleCnt="3"/>
      <dgm:spPr/>
    </dgm:pt>
    <dgm:pt modelId="{395B2E9E-1496-42E5-93EE-DF66B75B476E}" type="pres">
      <dgm:prSet presAssocID="{9B67369A-0F8C-4ECB-9828-6EEDE66B63E0}" presName="imagNode" presStyleLbl="fgImgPlace1" presStyleIdx="2" presStyleCnt="3" custScaleX="99304" custScaleY="41559" custLinFactNeighborX="-1631" custLinFactNeighborY="-21912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</dgm:ptLst>
  <dgm:cxnLst>
    <dgm:cxn modelId="{7476BEE6-1D23-4DC7-B564-FAC0CCBDE8BE}" type="presOf" srcId="{F2E73834-4DFE-4CF0-8311-67B939BD1334}" destId="{A635D137-8D2D-4167-912A-7328370E6652}" srcOrd="0" destOrd="0" presId="urn:microsoft.com/office/officeart/2005/8/layout/hList7"/>
    <dgm:cxn modelId="{457537B1-4DD4-4E78-BD38-9D0B94737D00}" type="presOf" srcId="{0975B996-2DC6-40DC-A884-63862B44B7E2}" destId="{1CF14815-CAB7-401F-9A67-94E168EAAEE5}" srcOrd="1" destOrd="0" presId="urn:microsoft.com/office/officeart/2005/8/layout/hList7"/>
    <dgm:cxn modelId="{52ADF418-34F9-47C3-B7C9-6AF3C8BFCDE0}" srcId="{0306BA40-9F08-48A4-BE1D-21BAFE94F971}" destId="{9B67369A-0F8C-4ECB-9828-6EEDE66B63E0}" srcOrd="2" destOrd="0" parTransId="{89C9F947-4DC0-4D68-ABF5-63D6E603D150}" sibTransId="{5229E07E-7535-47FF-8E3C-550870D2E642}"/>
    <dgm:cxn modelId="{D8071A14-EBD1-406D-8DDB-F784E0967AD3}" type="presOf" srcId="{F2E73834-4DFE-4CF0-8311-67B939BD1334}" destId="{A08F9B21-01AB-406D-AFDA-DE20CA5B7E05}" srcOrd="1" destOrd="0" presId="urn:microsoft.com/office/officeart/2005/8/layout/hList7"/>
    <dgm:cxn modelId="{7AEFFAEA-99EC-4C4F-AFF6-33FACCD52FA8}" type="presOf" srcId="{9B67369A-0F8C-4ECB-9828-6EEDE66B63E0}" destId="{611F51AF-2D9B-4836-AE02-4D39E676520D}" srcOrd="1" destOrd="0" presId="urn:microsoft.com/office/officeart/2005/8/layout/hList7"/>
    <dgm:cxn modelId="{96402E38-2F1D-41A1-B0FF-1390EA915872}" type="presOf" srcId="{EB760D54-7230-4B4F-B911-6C9BCEC58A51}" destId="{7B7E6228-BA7F-46ED-9A29-429A2CA6C4CC}" srcOrd="0" destOrd="0" presId="urn:microsoft.com/office/officeart/2005/8/layout/hList7"/>
    <dgm:cxn modelId="{D9CCE508-E68E-4B0D-9617-23A6174028C4}" srcId="{0306BA40-9F08-48A4-BE1D-21BAFE94F971}" destId="{0975B996-2DC6-40DC-A884-63862B44B7E2}" srcOrd="0" destOrd="0" parTransId="{1F654FC9-0A8A-4F8E-89F7-B69726782D91}" sibTransId="{802737DF-A9C5-4E2C-8E56-1E62A113604A}"/>
    <dgm:cxn modelId="{3433F26D-E193-4803-8E41-77B991E99917}" type="presOf" srcId="{802737DF-A9C5-4E2C-8E56-1E62A113604A}" destId="{A82FF199-58C7-4E2F-9106-0F8EF5C354B7}" srcOrd="0" destOrd="0" presId="urn:microsoft.com/office/officeart/2005/8/layout/hList7"/>
    <dgm:cxn modelId="{D3483590-7F10-418B-860C-4165C5E68081}" type="presOf" srcId="{9B67369A-0F8C-4ECB-9828-6EEDE66B63E0}" destId="{84575DB8-04AB-44E6-A0BA-8777AF3EB244}" srcOrd="0" destOrd="0" presId="urn:microsoft.com/office/officeart/2005/8/layout/hList7"/>
    <dgm:cxn modelId="{1E79F672-D168-4DEC-9A3A-C112CA59135B}" type="presOf" srcId="{0975B996-2DC6-40DC-A884-63862B44B7E2}" destId="{9E5C3018-C5F1-4E1F-A1BC-88293005181D}" srcOrd="0" destOrd="0" presId="urn:microsoft.com/office/officeart/2005/8/layout/hList7"/>
    <dgm:cxn modelId="{E15EF481-9309-4698-A996-983C35C5D98D}" srcId="{0306BA40-9F08-48A4-BE1D-21BAFE94F971}" destId="{F2E73834-4DFE-4CF0-8311-67B939BD1334}" srcOrd="1" destOrd="0" parTransId="{0E51320C-BD80-42FC-A57F-213B6BF191CF}" sibTransId="{EB760D54-7230-4B4F-B911-6C9BCEC58A51}"/>
    <dgm:cxn modelId="{06CDAA2A-997F-4350-A47B-B7519CA04C47}" type="presOf" srcId="{0306BA40-9F08-48A4-BE1D-21BAFE94F971}" destId="{07EEDE5E-6FF0-438A-AEEE-4E18C339DE35}" srcOrd="0" destOrd="0" presId="urn:microsoft.com/office/officeart/2005/8/layout/hList7"/>
    <dgm:cxn modelId="{53204FD2-6E6C-44BD-BFF1-0D0EC2E8D68F}" type="presParOf" srcId="{07EEDE5E-6FF0-438A-AEEE-4E18C339DE35}" destId="{C6345738-9DD5-4DE2-99FE-9220BCE80264}" srcOrd="0" destOrd="0" presId="urn:microsoft.com/office/officeart/2005/8/layout/hList7"/>
    <dgm:cxn modelId="{47E2B0B3-E454-4D9B-AD0A-C20AA6FA48C2}" type="presParOf" srcId="{07EEDE5E-6FF0-438A-AEEE-4E18C339DE35}" destId="{199F17A0-917A-472A-8896-034B7970E12E}" srcOrd="1" destOrd="0" presId="urn:microsoft.com/office/officeart/2005/8/layout/hList7"/>
    <dgm:cxn modelId="{021A6DA1-4DC1-4CF9-A2F8-6693ADCF17BC}" type="presParOf" srcId="{199F17A0-917A-472A-8896-034B7970E12E}" destId="{A59D7542-9849-48EB-8894-886D5980FD73}" srcOrd="0" destOrd="0" presId="urn:microsoft.com/office/officeart/2005/8/layout/hList7"/>
    <dgm:cxn modelId="{4016FAFE-0EA0-4AEC-9B37-FE7957DEC406}" type="presParOf" srcId="{A59D7542-9849-48EB-8894-886D5980FD73}" destId="{9E5C3018-C5F1-4E1F-A1BC-88293005181D}" srcOrd="0" destOrd="0" presId="urn:microsoft.com/office/officeart/2005/8/layout/hList7"/>
    <dgm:cxn modelId="{01945161-01C1-4FF5-BC50-32AB76AAC237}" type="presParOf" srcId="{A59D7542-9849-48EB-8894-886D5980FD73}" destId="{1CF14815-CAB7-401F-9A67-94E168EAAEE5}" srcOrd="1" destOrd="0" presId="urn:microsoft.com/office/officeart/2005/8/layout/hList7"/>
    <dgm:cxn modelId="{3D76859A-F227-4659-932A-0DBD61D9DD85}" type="presParOf" srcId="{A59D7542-9849-48EB-8894-886D5980FD73}" destId="{1A7D7A9D-91D6-4988-902B-762B927A5489}" srcOrd="2" destOrd="0" presId="urn:microsoft.com/office/officeart/2005/8/layout/hList7"/>
    <dgm:cxn modelId="{4A70C152-F947-4A8B-A8CB-4714621E70AB}" type="presParOf" srcId="{A59D7542-9849-48EB-8894-886D5980FD73}" destId="{49755B59-B726-4709-B47A-23F43B648FBB}" srcOrd="3" destOrd="0" presId="urn:microsoft.com/office/officeart/2005/8/layout/hList7"/>
    <dgm:cxn modelId="{1D2902E7-8935-4A41-A11E-5B34B572A945}" type="presParOf" srcId="{199F17A0-917A-472A-8896-034B7970E12E}" destId="{A82FF199-58C7-4E2F-9106-0F8EF5C354B7}" srcOrd="1" destOrd="0" presId="urn:microsoft.com/office/officeart/2005/8/layout/hList7"/>
    <dgm:cxn modelId="{BF3F8A53-5237-4ABF-97EE-642409430D1B}" type="presParOf" srcId="{199F17A0-917A-472A-8896-034B7970E12E}" destId="{A36E075D-7CC3-4EDB-BDDD-C3AFFFCAC543}" srcOrd="2" destOrd="0" presId="urn:microsoft.com/office/officeart/2005/8/layout/hList7"/>
    <dgm:cxn modelId="{7922F8B6-8078-4B3D-B9B4-93C867963CDB}" type="presParOf" srcId="{A36E075D-7CC3-4EDB-BDDD-C3AFFFCAC543}" destId="{A635D137-8D2D-4167-912A-7328370E6652}" srcOrd="0" destOrd="0" presId="urn:microsoft.com/office/officeart/2005/8/layout/hList7"/>
    <dgm:cxn modelId="{791E3E1C-1CDD-4CD8-8674-12E76DACDB7A}" type="presParOf" srcId="{A36E075D-7CC3-4EDB-BDDD-C3AFFFCAC543}" destId="{A08F9B21-01AB-406D-AFDA-DE20CA5B7E05}" srcOrd="1" destOrd="0" presId="urn:microsoft.com/office/officeart/2005/8/layout/hList7"/>
    <dgm:cxn modelId="{F3EC362B-AC10-4A0A-B09D-8934A73B54D2}" type="presParOf" srcId="{A36E075D-7CC3-4EDB-BDDD-C3AFFFCAC543}" destId="{F092BCB2-6907-4A68-81ED-F60D0A385EF5}" srcOrd="2" destOrd="0" presId="urn:microsoft.com/office/officeart/2005/8/layout/hList7"/>
    <dgm:cxn modelId="{38465FCA-C88E-45BE-8D03-FF1082A85E3A}" type="presParOf" srcId="{A36E075D-7CC3-4EDB-BDDD-C3AFFFCAC543}" destId="{B9B3CE3D-298F-4AE3-B8A6-258BD5307681}" srcOrd="3" destOrd="0" presId="urn:microsoft.com/office/officeart/2005/8/layout/hList7"/>
    <dgm:cxn modelId="{E1A25987-96B8-4682-A06D-590E33B548FC}" type="presParOf" srcId="{199F17A0-917A-472A-8896-034B7970E12E}" destId="{7B7E6228-BA7F-46ED-9A29-429A2CA6C4CC}" srcOrd="3" destOrd="0" presId="urn:microsoft.com/office/officeart/2005/8/layout/hList7"/>
    <dgm:cxn modelId="{C14F61A1-C065-4A72-A0E7-AF739907BB60}" type="presParOf" srcId="{199F17A0-917A-472A-8896-034B7970E12E}" destId="{E1643A66-6F18-4A65-83FC-8B690963E390}" srcOrd="4" destOrd="0" presId="urn:microsoft.com/office/officeart/2005/8/layout/hList7"/>
    <dgm:cxn modelId="{A20B401A-E29A-4D75-9D00-8F8A429FCDB1}" type="presParOf" srcId="{E1643A66-6F18-4A65-83FC-8B690963E390}" destId="{84575DB8-04AB-44E6-A0BA-8777AF3EB244}" srcOrd="0" destOrd="0" presId="urn:microsoft.com/office/officeart/2005/8/layout/hList7"/>
    <dgm:cxn modelId="{25D0783D-E689-4329-9A17-6B2C1B38D08A}" type="presParOf" srcId="{E1643A66-6F18-4A65-83FC-8B690963E390}" destId="{611F51AF-2D9B-4836-AE02-4D39E676520D}" srcOrd="1" destOrd="0" presId="urn:microsoft.com/office/officeart/2005/8/layout/hList7"/>
    <dgm:cxn modelId="{3F09B3C3-8B05-4372-9716-C893EA2C0DB7}" type="presParOf" srcId="{E1643A66-6F18-4A65-83FC-8B690963E390}" destId="{7B0F6BB4-29CF-4893-AAAF-0B941F07F798}" srcOrd="2" destOrd="0" presId="urn:microsoft.com/office/officeart/2005/8/layout/hList7"/>
    <dgm:cxn modelId="{138D024A-EE80-4909-A5C4-71FF4C936623}" type="presParOf" srcId="{E1643A66-6F18-4A65-83FC-8B690963E390}" destId="{395B2E9E-1496-42E5-93EE-DF66B75B476E}" srcOrd="3" destOrd="0" presId="urn:microsoft.com/office/officeart/2005/8/layout/hList7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AEA8D18-195D-4083-AC41-E7E447CC5F26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5C5510E-0B1D-4EAA-B890-7B92BE4338C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5510E-0B1D-4EAA-B890-7B92BE4338C3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CB565-839F-42E0-86CD-54E575DC7413}" type="datetimeFigureOut">
              <a:rPr lang="ar-SA" smtClean="0"/>
              <a:pPr/>
              <a:t>18/12/31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ndAc>
      <p:stSnd>
        <p:snd r:embed="rId13" name="chimes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1857356" y="3571876"/>
            <a:ext cx="5143536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endParaRPr kumimoji="0" lang="ar-SA" sz="3600" b="0" i="0" u="none" strike="noStrike" kern="1200" cap="all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رسم تخطيطي 4"/>
          <p:cNvGraphicFramePr/>
          <p:nvPr/>
        </p:nvGraphicFramePr>
        <p:xfrm>
          <a:off x="714348" y="500042"/>
          <a:ext cx="7786742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5B2E9E-1496-42E5-93EE-DF66B75B4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395B2E9E-1496-42E5-93EE-DF66B75B4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395B2E9E-1496-42E5-93EE-DF66B75B4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575DB8-04AB-44E6-A0BA-8777AF3EB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84575DB8-04AB-44E6-A0BA-8777AF3EB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84575DB8-04AB-44E6-A0BA-8777AF3EB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B3CE3D-298F-4AE3-B8A6-258BD5307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B9B3CE3D-298F-4AE3-B8A6-258BD5307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B9B3CE3D-298F-4AE3-B8A6-258BD5307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35D137-8D2D-4167-912A-7328370E6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A635D137-8D2D-4167-912A-7328370E6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A635D137-8D2D-4167-912A-7328370E6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755B59-B726-4709-B47A-23F43B648F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dgm id="{49755B59-B726-4709-B47A-23F43B648F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49755B59-B726-4709-B47A-23F43B648F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5C3018-C5F1-4E1F-A1BC-882930051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9E5C3018-C5F1-4E1F-A1BC-882930051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9E5C3018-C5F1-4E1F-A1BC-882930051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6345738-9DD5-4DE2-99FE-9220BCE80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C6345738-9DD5-4DE2-99FE-9220BCE80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graphicEl>
                                              <a:dgm id="{C6345738-9DD5-4DE2-99FE-9220BCE80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 rev="1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3214678" y="1142984"/>
            <a:ext cx="3634328" cy="4524315"/>
          </a:xfrm>
          <a:prstGeom prst="rect">
            <a:avLst/>
          </a:prstGeom>
          <a:solidFill>
            <a:srgbClr val="FFE5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9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    </a:t>
            </a:r>
            <a:r>
              <a:rPr lang="ar-SA" sz="96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تدريبات  </a:t>
            </a:r>
          </a:p>
          <a:p>
            <a:pPr algn="ctr"/>
            <a:r>
              <a:rPr lang="ar-SA" sz="96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كتاب</a:t>
            </a:r>
          </a:p>
          <a:p>
            <a:pPr algn="ctr"/>
            <a:r>
              <a:rPr lang="ar-SA" sz="96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النشاط</a:t>
            </a:r>
            <a:endParaRPr lang="ar-SA" sz="9600" b="1" cap="none" spc="0" dirty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Uighur" pitchFamily="2" charset="-78"/>
              <a:cs typeface="Microsoft Uighur" pitchFamily="2" charset="-78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19792" t="65625" r="10416" b="7812"/>
          <a:stretch>
            <a:fillRect/>
          </a:stretch>
        </p:blipFill>
        <p:spPr bwMode="auto">
          <a:xfrm>
            <a:off x="214282" y="214290"/>
            <a:ext cx="864399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4572000" y="1643050"/>
            <a:ext cx="19716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للقرآن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500694" y="2571744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للذين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5072066" y="3526697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للكريم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572132" y="4500570"/>
            <a:ext cx="19749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للقراءة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000628" y="5455523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للعمل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9375" t="45313" r="54514" b="11718"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8858280" y="642918"/>
            <a:ext cx="285752" cy="6215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 rot="950377">
            <a:off x="8278811" y="885886"/>
            <a:ext cx="428596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572396" y="2071678"/>
            <a:ext cx="1571604" cy="4786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cs typeface="+mj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43372" y="2071678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solidFill>
                  <a:srgbClr val="FF0000"/>
                </a:solidFill>
                <a:cs typeface="+mj-cs"/>
              </a:rPr>
              <a:t>لليسرى</a:t>
            </a:r>
            <a:r>
              <a:rPr lang="ar-EG" sz="6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6000" dirty="0">
                <a:solidFill>
                  <a:srgbClr val="FF0000"/>
                </a:solidFill>
                <a:cs typeface="+mj-cs"/>
              </a:rPr>
              <a:t> </a:t>
            </a:r>
            <a:endParaRPr lang="en-US" sz="6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71472" y="2127585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solidFill>
                  <a:srgbClr val="FF0000"/>
                </a:solidFill>
                <a:cs typeface="+mj-cs"/>
              </a:rPr>
              <a:t>اليسرى</a:t>
            </a:r>
            <a:r>
              <a:rPr lang="ar-EG" sz="6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6000" dirty="0">
                <a:solidFill>
                  <a:srgbClr val="FF0000"/>
                </a:solidFill>
                <a:cs typeface="+mj-cs"/>
              </a:rPr>
              <a:t> </a:t>
            </a:r>
            <a:endParaRPr lang="en-US" sz="6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571868" y="3127717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cs typeface="+mj-cs"/>
              </a:rPr>
              <a:t>للطائفين</a:t>
            </a:r>
            <a:r>
              <a:rPr lang="ar-EG" sz="6000" b="1" dirty="0">
                <a:cs typeface="+mj-cs"/>
              </a:rPr>
              <a:t> </a:t>
            </a:r>
            <a:r>
              <a:rPr lang="ar-EG" sz="6000" dirty="0">
                <a:cs typeface="+mj-cs"/>
              </a:rPr>
              <a:t> </a:t>
            </a:r>
            <a:endParaRPr lang="en-US" sz="6000" dirty="0">
              <a:cs typeface="+mj-cs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8596" y="3071810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cs typeface="+mj-cs"/>
              </a:rPr>
              <a:t>الطائفين</a:t>
            </a:r>
            <a:r>
              <a:rPr lang="ar-EG" sz="6000" b="1" dirty="0">
                <a:cs typeface="+mj-cs"/>
              </a:rPr>
              <a:t>  </a:t>
            </a:r>
            <a:r>
              <a:rPr lang="ar-EG" sz="6000" dirty="0">
                <a:cs typeface="+mj-cs"/>
              </a:rPr>
              <a:t> </a:t>
            </a:r>
            <a:endParaRPr lang="en-US" sz="6000" dirty="0">
              <a:cs typeface="+mj-cs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357554" y="4143380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0070C0"/>
                </a:solidFill>
                <a:cs typeface="+mj-cs"/>
              </a:rPr>
              <a:t>للمتقين  </a:t>
            </a:r>
            <a:r>
              <a:rPr lang="ar-EG" sz="6000" dirty="0">
                <a:solidFill>
                  <a:srgbClr val="0070C0"/>
                </a:solidFill>
                <a:cs typeface="+mj-cs"/>
              </a:rPr>
              <a:t> </a:t>
            </a:r>
            <a:endParaRPr lang="en-US" sz="6000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57158" y="4056411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0070C0"/>
                </a:solidFill>
                <a:cs typeface="+mj-cs"/>
              </a:rPr>
              <a:t>المتقين  </a:t>
            </a:r>
            <a:r>
              <a:rPr lang="ar-EG" sz="6000" dirty="0">
                <a:solidFill>
                  <a:srgbClr val="0070C0"/>
                </a:solidFill>
                <a:cs typeface="+mj-cs"/>
              </a:rPr>
              <a:t> </a:t>
            </a:r>
            <a:endParaRPr lang="en-US" sz="6000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571868" y="5143512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+mj-cs"/>
              </a:rPr>
              <a:t>للسائل  </a:t>
            </a:r>
            <a:r>
              <a:rPr lang="ar-EG" sz="6000" dirty="0">
                <a:solidFill>
                  <a:srgbClr val="7030A0"/>
                </a:solidFill>
                <a:cs typeface="+mj-cs"/>
              </a:rPr>
              <a:t> 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28596" y="5056543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+mj-cs"/>
              </a:rPr>
              <a:t>السائل  </a:t>
            </a:r>
            <a:r>
              <a:rPr lang="ar-EG" sz="6000" dirty="0">
                <a:solidFill>
                  <a:srgbClr val="7030A0"/>
                </a:solidFill>
                <a:cs typeface="+mj-cs"/>
              </a:rPr>
              <a:t> 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61459" t="44879" r="10416" b="49218"/>
          <a:stretch>
            <a:fillRect/>
          </a:stretch>
        </p:blipFill>
        <p:spPr bwMode="auto">
          <a:xfrm>
            <a:off x="2928926" y="2643182"/>
            <a:ext cx="4071966" cy="1357322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وسيلة شرح على شكل سحابة 4"/>
          <p:cNvSpPr/>
          <p:nvPr/>
        </p:nvSpPr>
        <p:spPr>
          <a:xfrm>
            <a:off x="2500298" y="1142984"/>
            <a:ext cx="4071966" cy="4572032"/>
          </a:xfrm>
          <a:prstGeom prst="cloudCallout">
            <a:avLst>
              <a:gd name="adj1" fmla="val 69030"/>
              <a:gd name="adj2" fmla="val 52348"/>
            </a:avLst>
          </a:prstGeom>
          <a:solidFill>
            <a:srgbClr val="FFE5FF"/>
          </a:solidFill>
          <a:ln>
            <a:solidFill>
              <a:srgbClr val="FF33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cs typeface="PT Bold Heading" pitchFamily="2" charset="-78"/>
              </a:rPr>
              <a:t>بارك الله فيكن</a:t>
            </a:r>
          </a:p>
          <a:p>
            <a:pPr algn="ctr"/>
            <a:r>
              <a:rPr lang="ar-SA" sz="4000" dirty="0" smtClean="0">
                <a:cs typeface="PT Bold Heading" pitchFamily="2" charset="-78"/>
              </a:rPr>
              <a:t>يا صغيراتي</a:t>
            </a:r>
          </a:p>
          <a:p>
            <a:pPr algn="ctr"/>
            <a:r>
              <a:rPr lang="ar-SA" sz="4000" dirty="0" smtClean="0">
                <a:cs typeface="PT Bold Heading" pitchFamily="2" charset="-78"/>
              </a:rPr>
              <a:t>و إلى اللقاء 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500034" y="285728"/>
            <a:ext cx="7858180" cy="1323439"/>
          </a:xfrm>
          <a:prstGeom prst="rect">
            <a:avLst/>
          </a:prstGeom>
          <a:solidFill>
            <a:srgbClr val="F1B7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يكتب كلمات مبدوءة </a:t>
            </a:r>
            <a:r>
              <a:rPr lang="ar-SA" sz="40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بـ</a:t>
            </a: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( أل ) دخلت عليها اللام المكسورة.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643042" y="2071678"/>
            <a:ext cx="6115777" cy="707886"/>
          </a:xfrm>
          <a:prstGeom prst="rect">
            <a:avLst/>
          </a:prstGeom>
          <a:solidFill>
            <a:srgbClr val="FBA3E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 تستنتج القاعدة الخاصة بالدرس 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28596" y="3143248"/>
            <a:ext cx="6457217" cy="707886"/>
          </a:xfrm>
          <a:prstGeom prst="rect">
            <a:avLst/>
          </a:prstGeom>
          <a:solidFill>
            <a:srgbClr val="FDC7E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 </a:t>
            </a: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تكتب ما يملى عليها كتابة صحيحة 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85786" y="4214818"/>
            <a:ext cx="5222905" cy="707886"/>
          </a:xfrm>
          <a:prstGeom prst="rect">
            <a:avLst/>
          </a:prstGeom>
          <a:solidFill>
            <a:srgbClr val="FF5BD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 </a:t>
            </a: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تحل التدريبات حلًا صحيحًا 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571868" y="5143512"/>
            <a:ext cx="5286412" cy="1446550"/>
          </a:xfrm>
          <a:prstGeom prst="rect">
            <a:avLst/>
          </a:prstGeom>
          <a:solidFill>
            <a:srgbClr val="FEE2F7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ar-SA" sz="800" b="1" dirty="0" smtClean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PT Bold Heading" pitchFamily="2" charset="-78"/>
            </a:endParaRPr>
          </a:p>
          <a:p>
            <a:pPr algn="ctr">
              <a:defRPr/>
            </a:pPr>
            <a:endParaRPr lang="ar-SA" sz="800" b="1" dirty="0" smtClean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PT Bold Heading" pitchFamily="2" charset="-78"/>
            </a:endParaRPr>
          </a:p>
          <a:p>
            <a:pPr algn="ctr">
              <a:defRPr/>
            </a:pPr>
            <a:r>
              <a:rPr lang="ar-SA" sz="72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PT Bold Heading" pitchFamily="2" charset="-78"/>
              </a:rPr>
              <a:t>أهداف الدرس </a:t>
            </a:r>
            <a:r>
              <a:rPr lang="ar-SA" sz="7200" b="1" dirty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1763674" y="285728"/>
            <a:ext cx="73803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Dusky" pitchFamily="2" charset="-78"/>
              </a:rPr>
              <a:t>باستخدام </a:t>
            </a:r>
            <a:r>
              <a:rPr lang="ar-SA" sz="5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Dusky" pitchFamily="2" charset="-78"/>
              </a:rPr>
              <a:t>مهارة </a:t>
            </a:r>
            <a:r>
              <a:rPr lang="ar-SA" sz="5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Dusky" pitchFamily="2" charset="-78"/>
              </a:rPr>
              <a:t>الملاحظة :</a:t>
            </a:r>
            <a:endParaRPr lang="ar-SA" sz="5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Dusky" pitchFamily="2" charset="-78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35998" t="19531" r="18351" b="74915"/>
          <a:stretch>
            <a:fillRect/>
          </a:stretch>
        </p:blipFill>
        <p:spPr bwMode="auto">
          <a:xfrm>
            <a:off x="857224" y="2500306"/>
            <a:ext cx="7643866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مستطيل 4"/>
          <p:cNvSpPr/>
          <p:nvPr/>
        </p:nvSpPr>
        <p:spPr>
          <a:xfrm>
            <a:off x="428596" y="357166"/>
            <a:ext cx="8501122" cy="6155531"/>
          </a:xfrm>
          <a:prstGeom prst="rect">
            <a:avLst/>
          </a:prstGeom>
          <a:solidFill>
            <a:srgbClr val="89E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endParaRPr lang="ar-SA" sz="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كان </a:t>
            </a:r>
            <a:r>
              <a:rPr lang="ar-SA" sz="60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لِلحوار</a:t>
            </a: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بين الأم وأبنائها</a:t>
            </a:r>
          </a:p>
          <a:p>
            <a:r>
              <a:rPr lang="ar-SA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نصيب في هذه المناسبة المباركة .</a:t>
            </a:r>
          </a:p>
          <a:p>
            <a:pPr>
              <a:buFont typeface="Arial" pitchFamily="34" charset="0"/>
              <a:buChar char="•"/>
            </a:pP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أراد الله أن يعلم القادرين </a:t>
            </a:r>
          </a:p>
          <a:p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تقديم العون </a:t>
            </a:r>
            <a:r>
              <a:rPr lang="ar-SA" sz="60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لِلمحتاجين</a:t>
            </a: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.</a:t>
            </a:r>
          </a:p>
          <a:p>
            <a:pPr>
              <a:buFont typeface="Arial" pitchFamily="34" charset="0"/>
              <a:buChar char="•"/>
            </a:pPr>
            <a:r>
              <a:rPr lang="ar-SA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صارت الأضحية سنة </a:t>
            </a:r>
            <a:r>
              <a:rPr lang="ar-SA" sz="60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لِلمسلمين </a:t>
            </a: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في عيد الأضحى .</a:t>
            </a:r>
          </a:p>
          <a:p>
            <a:endParaRPr lang="ar-SA" sz="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ar-SA" sz="9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ar-SA" sz="9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 txBox="1">
            <a:spLocks/>
          </p:cNvSpPr>
          <p:nvPr/>
        </p:nvSpPr>
        <p:spPr>
          <a:xfrm>
            <a:off x="2428860" y="214290"/>
            <a:ext cx="63579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>
            <a:norm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باستخدام مهارة </a:t>
            </a:r>
            <a:r>
              <a:rPr kumimoji="0" lang="ar-SA" sz="3600" b="1" i="0" strike="noStrike" kern="1200" normalizeH="0" baseline="0" noProof="0" dirty="0" smtClean="0">
                <a:ln w="1905"/>
                <a:solidFill>
                  <a:srgbClr val="FF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PT Bold Dusky" pitchFamily="2" charset="-78"/>
              </a:rPr>
              <a:t>الملاحظة</a:t>
            </a:r>
            <a:r>
              <a:rPr kumimoji="0" lang="ar-SA" sz="3600" b="1" i="0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لاحظي ما يلي :</a:t>
            </a:r>
            <a:endParaRPr kumimoji="0" lang="ar-SA" sz="3600" b="1" i="0" strike="noStrike" kern="120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428596" y="214290"/>
          <a:ext cx="8504286" cy="6000791"/>
        </p:xfrm>
        <a:graphic>
          <a:graphicData uri="http://schemas.openxmlformats.org/drawingml/2006/table">
            <a:tbl>
              <a:tblPr rtl="1" firstRow="1" bandRow="1">
                <a:tableStyleId>{69012ECD-51FC-41F1-AA8D-1B2483CD663E}</a:tableStyleId>
              </a:tblPr>
              <a:tblGrid>
                <a:gridCol w="2191100"/>
                <a:gridCol w="6313186"/>
              </a:tblGrid>
              <a:tr h="1182285">
                <a:tc>
                  <a:txBody>
                    <a:bodyPr/>
                    <a:lstStyle/>
                    <a:p>
                      <a:pPr algn="ctr" rtl="1"/>
                      <a:r>
                        <a:rPr lang="ar-SA" sz="2800" u="non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الكلمات قبل دخول اللام عليها</a:t>
                      </a:r>
                      <a:endParaRPr lang="ar-SA" sz="2800" u="none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800" u="non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ما حدث للكلمة بعد دخول اللام المكسورة </a:t>
                      </a:r>
                      <a:r>
                        <a:rPr lang="ar-SA" sz="2800" u="none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عليها</a:t>
                      </a:r>
                      <a:endParaRPr lang="ar-SA" sz="2800" u="none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0006">
                <a:tc>
                  <a:txBody>
                    <a:bodyPr/>
                    <a:lstStyle/>
                    <a:p>
                      <a:pPr algn="ctr"/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الحوار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791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المحتاجين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059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المسلمين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مستطيل 5"/>
          <p:cNvSpPr/>
          <p:nvPr/>
        </p:nvSpPr>
        <p:spPr>
          <a:xfrm>
            <a:off x="5214942" y="1428736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928662" y="1428736"/>
            <a:ext cx="27860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7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حوار</a:t>
            </a:r>
            <a:endParaRPr lang="ar-SA" sz="7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سهم إلى اليسار 7"/>
          <p:cNvSpPr/>
          <p:nvPr/>
        </p:nvSpPr>
        <p:spPr>
          <a:xfrm>
            <a:off x="3857620" y="1928802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2928926" y="1428736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7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000364" y="1442853"/>
            <a:ext cx="5838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7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72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4282" y="3034255"/>
            <a:ext cx="35004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محتاجين</a:t>
            </a:r>
            <a:endParaRPr lang="ar-SA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000364" y="3000372"/>
            <a:ext cx="12858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429256" y="2928934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4286248" y="3500438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3428992" y="3034255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14282" y="4714884"/>
            <a:ext cx="33575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مسلمين</a:t>
            </a:r>
            <a:endParaRPr lang="ar-SA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143240" y="4714884"/>
            <a:ext cx="5000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429256" y="4572008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سهم إلى اليسار 18"/>
          <p:cNvSpPr/>
          <p:nvPr/>
        </p:nvSpPr>
        <p:spPr>
          <a:xfrm>
            <a:off x="4071934" y="5214950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157484" y="4714884"/>
            <a:ext cx="6286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 build="allAtOnce"/>
      <p:bldP spid="8" grpId="0" animBg="1"/>
      <p:bldP spid="8" grpId="1" animBg="1"/>
      <p:bldP spid="9" grpId="0"/>
      <p:bldP spid="9" grpId="1"/>
      <p:bldP spid="10" grpId="0"/>
      <p:bldP spid="11" grpId="0" build="allAtOnce"/>
      <p:bldP spid="12" grpId="0"/>
      <p:bldP spid="12" grpId="1"/>
      <p:bldP spid="13" grpId="0"/>
      <p:bldP spid="14" grpId="0" animBg="1"/>
      <p:bldP spid="14" grpId="1" animBg="1"/>
      <p:bldP spid="15" grpId="0"/>
      <p:bldP spid="16" grpId="0" build="allAtOnce"/>
      <p:bldP spid="17" grpId="0"/>
      <p:bldP spid="17" grpId="1"/>
      <p:bldP spid="18" grpId="0"/>
      <p:bldP spid="19" grpId="0" animBg="1"/>
      <p:bldP spid="19" grpId="1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86116" y="357166"/>
            <a:ext cx="3714776" cy="1214446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ar-SA" b="1" cap="none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باستخدام </a:t>
            </a:r>
            <a:br>
              <a:rPr lang="ar-SA" b="1" cap="none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b="1" cap="none" dirty="0" smtClean="0">
                <a:ln w="1905"/>
                <a:solidFill>
                  <a:srgbClr val="A162D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الاستنتاج </a:t>
            </a:r>
            <a:r>
              <a:rPr lang="ar-SA" b="1" cap="none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ar-SA" b="1" cap="none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114800"/>
        </p:xfrm>
        <a:graphic>
          <a:graphicData uri="http://schemas.openxmlformats.org/drawingml/2006/table">
            <a:tbl>
              <a:tblPr rtl="1"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229600"/>
              </a:tblGrid>
              <a:tr h="3571900">
                <a:tc>
                  <a:txBody>
                    <a:bodyPr/>
                    <a:lstStyle/>
                    <a:p>
                      <a:pPr algn="ctr" rtl="1"/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تحذف همزة (</a:t>
                      </a:r>
                      <a:r>
                        <a:rPr lang="ar-SA" sz="66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ال</a:t>
                      </a:r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فقط من الأسماء غير</a:t>
                      </a:r>
                      <a:r>
                        <a:rPr lang="ar-SA" sz="6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المبدوءة باللام إذا دخلت عليها </a:t>
                      </a:r>
                      <a:r>
                        <a:rPr lang="ar-SA" sz="6600" baseline="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اللام المكسورة</a:t>
                      </a:r>
                      <a:r>
                        <a:rPr lang="ar-SA" sz="6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ar-SA" sz="6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10417" t="49219" r="15625" b="8593"/>
          <a:stretch>
            <a:fillRect/>
          </a:stretch>
        </p:blipFill>
        <p:spPr bwMode="auto">
          <a:xfrm>
            <a:off x="500034" y="285728"/>
            <a:ext cx="828680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429256" y="2857496"/>
            <a:ext cx="2651138" cy="1938992"/>
          </a:xfrm>
          <a:prstGeom prst="rect">
            <a:avLst/>
          </a:prstGeom>
          <a:solidFill>
            <a:srgbClr val="FF33CC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000" b="1" dirty="0"/>
              <a:t>اللام المكسورة </a:t>
            </a:r>
            <a:endParaRPr lang="en-US" sz="6000" b="1" dirty="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857356" y="3786190"/>
            <a:ext cx="264320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5400" b="1" dirty="0">
                <a:solidFill>
                  <a:srgbClr val="00B050"/>
                </a:solidFill>
                <a:cs typeface="PT Bold Heading" pitchFamily="2" charset="-78"/>
              </a:rPr>
              <a:t>المحتاجين</a:t>
            </a:r>
            <a:endParaRPr lang="en-US" sz="5400" b="1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928662" y="5072074"/>
            <a:ext cx="28575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PT Bold Heading" pitchFamily="2" charset="-78"/>
              </a:rPr>
              <a:t>المسلمين </a:t>
            </a:r>
            <a:endParaRPr lang="en-US" sz="6000" b="1" dirty="0">
              <a:solidFill>
                <a:srgbClr val="7030A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18461" t="10156" r="14583" b="81055"/>
          <a:stretch>
            <a:fillRect/>
          </a:stretch>
        </p:blipFill>
        <p:spPr bwMode="auto">
          <a:xfrm>
            <a:off x="357158" y="1785926"/>
            <a:ext cx="8358246" cy="2928934"/>
          </a:xfrm>
          <a:prstGeom prst="rect">
            <a:avLst/>
          </a:prstGeom>
          <a:ln w="38100" cap="sq">
            <a:solidFill>
              <a:srgbClr val="FEE2F7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28926" y="3571876"/>
            <a:ext cx="348457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600" b="1" dirty="0">
                <a:solidFill>
                  <a:srgbClr val="E600AA"/>
                </a:solidFill>
                <a:cs typeface="+mj-cs"/>
              </a:rPr>
              <a:t>همزة </a:t>
            </a:r>
            <a:r>
              <a:rPr lang="ar-EG" sz="6600" b="1" dirty="0" err="1">
                <a:solidFill>
                  <a:srgbClr val="E600AA"/>
                </a:solidFill>
                <a:cs typeface="+mj-cs"/>
              </a:rPr>
              <a:t>ال</a:t>
            </a:r>
            <a:endParaRPr lang="en-US" sz="6600" b="1" dirty="0">
              <a:solidFill>
                <a:srgbClr val="E600AA"/>
              </a:solidFill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9050" t="17969" r="17708" b="453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142976" y="3857628"/>
            <a:ext cx="15494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EG" sz="6600" b="1" dirty="0">
                <a:solidFill>
                  <a:srgbClr val="FF0000"/>
                </a:solidFill>
              </a:rPr>
              <a:t>للأم 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143240" y="4786322"/>
            <a:ext cx="21923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70C0"/>
                </a:solidFill>
              </a:rPr>
              <a:t>العون</a:t>
            </a:r>
            <a:r>
              <a:rPr lang="ar-EG" sz="6600" b="1" dirty="0" smtClean="0">
                <a:solidFill>
                  <a:srgbClr val="0070C0"/>
                </a:solidFill>
              </a:rPr>
              <a:t> </a:t>
            </a:r>
            <a:endParaRPr lang="en-US" sz="6600" b="1" dirty="0">
              <a:solidFill>
                <a:srgbClr val="0070C0"/>
              </a:solidFill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71472" y="4786322"/>
            <a:ext cx="21209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EG" sz="6600" b="1" dirty="0" smtClean="0">
                <a:solidFill>
                  <a:srgbClr val="0070C0"/>
                </a:solidFill>
              </a:rPr>
              <a:t>ل</a:t>
            </a:r>
            <a:r>
              <a:rPr lang="ar-SA" sz="6600" b="1" dirty="0" smtClean="0">
                <a:solidFill>
                  <a:srgbClr val="0070C0"/>
                </a:solidFill>
              </a:rPr>
              <a:t>لعون</a:t>
            </a:r>
            <a:endParaRPr lang="en-US" sz="6600" b="1" dirty="0">
              <a:solidFill>
                <a:srgbClr val="0070C0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429256" y="5750004"/>
            <a:ext cx="62070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ل</a:t>
            </a:r>
            <a:r>
              <a:rPr lang="ar-EG" sz="6600" b="1" dirty="0" smtClean="0">
                <a:solidFill>
                  <a:srgbClr val="00B050"/>
                </a:solidFill>
              </a:rPr>
              <a:t> </a:t>
            </a:r>
            <a:endParaRPr lang="en-US" sz="6600" b="1" dirty="0">
              <a:solidFill>
                <a:srgbClr val="00B05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736848" y="5750004"/>
            <a:ext cx="25495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الأضحية</a:t>
            </a:r>
            <a:endParaRPr lang="en-US" sz="6600" b="1" dirty="0">
              <a:solidFill>
                <a:srgbClr val="00B05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14282" y="5821466"/>
            <a:ext cx="25495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للأضحية</a:t>
            </a:r>
            <a:endParaRPr lang="en-US" sz="6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 l="80209" t="70313" r="8333" b="14062"/>
          <a:stretch>
            <a:fillRect/>
          </a:stretch>
        </p:blipFill>
        <p:spPr bwMode="auto">
          <a:xfrm>
            <a:off x="7715272" y="2857496"/>
            <a:ext cx="1285884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000232" y="357166"/>
            <a:ext cx="54784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4800" b="1" dirty="0" smtClean="0"/>
              <a:t>بالتعاون مع مجموعتك ،،،</a:t>
            </a:r>
          </a:p>
          <a:p>
            <a:pPr rtl="0" eaLnBrk="0" hangingPunct="0">
              <a:spcBef>
                <a:spcPct val="50000"/>
              </a:spcBef>
            </a:pPr>
            <a:r>
              <a:rPr lang="en-US" sz="4800" b="1" dirty="0" smtClean="0"/>
              <a:t> : </a:t>
            </a:r>
            <a:r>
              <a:rPr lang="ar-SA" sz="4800" b="1" dirty="0" smtClean="0"/>
              <a:t>ابدئي بحل النشاط التالي</a:t>
            </a:r>
            <a:endParaRPr lang="en-US" sz="48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8333" t="69532" r="17708" b="21093"/>
          <a:stretch>
            <a:fillRect/>
          </a:stretch>
        </p:blipFill>
        <p:spPr bwMode="auto">
          <a:xfrm>
            <a:off x="214282" y="2857496"/>
            <a:ext cx="8858312" cy="3786214"/>
          </a:xfrm>
          <a:prstGeom prst="rect">
            <a:avLst/>
          </a:prstGeom>
          <a:ln w="38100" cap="sq">
            <a:solidFill>
              <a:srgbClr val="FEE2F7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184</Words>
  <Application>Microsoft Office PowerPoint</Application>
  <PresentationFormat>عرض على الشاشة (3:4)‏</PresentationFormat>
  <Paragraphs>75</Paragraphs>
  <Slides>14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باستخدام  مهارة الاستنتاج :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دخول اللام المكسورة على الكلمات المبدوءة بلام :</dc:title>
  <dc:creator>fateema</dc:creator>
  <cp:lastModifiedBy>user</cp:lastModifiedBy>
  <cp:revision>363</cp:revision>
  <dcterms:created xsi:type="dcterms:W3CDTF">2010-01-09T11:14:39Z</dcterms:created>
  <dcterms:modified xsi:type="dcterms:W3CDTF">2010-11-24T00:18:31Z</dcterms:modified>
</cp:coreProperties>
</file>